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5"/>
  </p:notesMasterIdLst>
  <p:handoutMasterIdLst>
    <p:handoutMasterId r:id="rId16"/>
  </p:handoutMasterIdLst>
  <p:sldIdLst>
    <p:sldId id="283" r:id="rId3"/>
    <p:sldId id="282" r:id="rId4"/>
    <p:sldId id="284" r:id="rId5"/>
    <p:sldId id="285" r:id="rId6"/>
    <p:sldId id="291" r:id="rId7"/>
    <p:sldId id="286" r:id="rId8"/>
    <p:sldId id="290" r:id="rId9"/>
    <p:sldId id="292" r:id="rId10"/>
    <p:sldId id="288" r:id="rId11"/>
    <p:sldId id="289" r:id="rId12"/>
    <p:sldId id="293" r:id="rId13"/>
    <p:sldId id="287" r:id="rId14"/>
  </p:sldIdLst>
  <p:sldSz cx="12195175" cy="68595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BEEFF-959D-9C50-E643-6B523D79F0D2}" v="123" dt="2021-01-31T20:06:48.219"/>
    <p1510:client id="{16AB5F83-ACF2-049B-2801-63734DD8FEB0}" v="123" dt="2021-01-25T14:44:30.548"/>
    <p1510:client id="{29967557-C088-01CD-355D-A997E5146255}" v="13" dt="2021-02-01T10:16:36.716"/>
    <p1510:client id="{7C7F20A7-673C-4A98-A8BC-0B1A04EE4BDE}" v="39" dt="2021-01-21T20:43:16.908"/>
    <p1510:client id="{C4ACA670-5B1D-F1F6-3066-EE9D4D5198C4}" v="2" dt="2021-02-01T09:04:40.116"/>
    <p1510:client id="{D61C693B-665C-5DDC-3DB6-CC63A28D838D}" v="3171" dt="2021-01-30T21:39:30.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1"/>
        <p:guide pos="384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C4CAD8F6-FF7C-447F-A91D-4FA7CFC9C0C5}" type="datetimeFigureOut">
              <a:rPr lang="en-GB" smtClean="0"/>
              <a:t>01/02/2021</a:t>
            </a:fld>
            <a:endParaRPr lang="en-GB"/>
          </a:p>
        </p:txBody>
      </p:sp>
      <p:sp>
        <p:nvSpPr>
          <p:cNvPr id="4" name="Fußzeilenplatzhalt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F3B7EE11-88F6-4E42-B196-8CF9EA9FE22F}" type="slidenum">
              <a:rPr lang="en-GB" smtClean="0"/>
              <a:t>‹#›</a:t>
            </a:fld>
            <a:endParaRPr lang="en-GB"/>
          </a:p>
        </p:txBody>
      </p:sp>
    </p:spTree>
    <p:extLst>
      <p:ext uri="{BB962C8B-B14F-4D97-AF65-F5344CB8AC3E}">
        <p14:creationId xmlns:p14="http://schemas.microsoft.com/office/powerpoint/2010/main" val="767391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01.02.2021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Simulation of space *and* time</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2</a:t>
            </a:fld>
            <a:endParaRPr lang="de-DE"/>
          </a:p>
        </p:txBody>
      </p:sp>
    </p:spTree>
    <p:extLst>
      <p:ext uri="{BB962C8B-B14F-4D97-AF65-F5344CB8AC3E}">
        <p14:creationId xmlns:p14="http://schemas.microsoft.com/office/powerpoint/2010/main" val="417541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old travel directly &amp; ignores collision or location of target location</a:t>
            </a:r>
            <a:endParaRPr lang="en-US" dirty="0">
              <a:latin typeface="Calibri"/>
              <a:cs typeface="Calibri"/>
            </a:endParaRPr>
          </a:p>
          <a:p>
            <a:r>
              <a:rPr lang="en-US">
                <a:latin typeface="Calibri"/>
                <a:cs typeface="Calibri"/>
              </a:rPr>
              <a:t>- travel along surface similar to low orbit travel, lifting up towards target, on short distances where user is not lifted into orbit, user may need to be rotated at the end of travel to match final orientation</a:t>
            </a:r>
          </a:p>
        </p:txBody>
      </p:sp>
      <p:sp>
        <p:nvSpPr>
          <p:cNvPr id="4" name="Slide Number Placeholder 3"/>
          <p:cNvSpPr>
            <a:spLocks noGrp="1"/>
          </p:cNvSpPr>
          <p:nvPr>
            <p:ph type="sldNum" sz="quarter" idx="5"/>
          </p:nvPr>
        </p:nvSpPr>
        <p:spPr/>
        <p:txBody>
          <a:bodyPr/>
          <a:lstStyle/>
          <a:p>
            <a:fld id="{DF1895BC-06EC-475A-97CA-BF53472F2E03}" type="slidenum">
              <a:rPr lang="de-DE" smtClean="0"/>
              <a:pPr/>
              <a:t>11</a:t>
            </a:fld>
            <a:endParaRPr lang="de-DE"/>
          </a:p>
        </p:txBody>
      </p:sp>
    </p:spTree>
    <p:extLst>
      <p:ext uri="{BB962C8B-B14F-4D97-AF65-F5344CB8AC3E}">
        <p14:creationId xmlns:p14="http://schemas.microsoft.com/office/powerpoint/2010/main" val="1443883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User Study</a:t>
            </a:r>
          </a:p>
          <a:p>
            <a:r>
              <a:rPr lang="en-US">
                <a:latin typeface="Calibri"/>
                <a:cs typeface="Calibri"/>
              </a:rPr>
              <a:t>- within subjects study (all subjects test all variants) because of small subject group, counterbalanced if possible (to avoid order of tasks as a disruptive factor)</a:t>
            </a:r>
          </a:p>
          <a:p>
            <a:r>
              <a:rPr lang="en-US">
                <a:latin typeface="Calibri"/>
                <a:cs typeface="Calibri"/>
              </a:rPr>
              <a:t>- test developed improvements in different navigation tasks and compare to previous situation</a:t>
            </a:r>
          </a:p>
          <a:p>
            <a:r>
              <a:rPr lang="en-US">
                <a:latin typeface="Calibri"/>
                <a:cs typeface="Calibri"/>
              </a:rPr>
              <a:t>- grid/no grid, vignette/no vignette, old navigation/new navigation/teleportation(?)</a:t>
            </a:r>
          </a:p>
          <a:p>
            <a:endParaRPr lang="en-US" dirty="0">
              <a:latin typeface="Calibri"/>
              <a:cs typeface="Calibri"/>
            </a:endParaRPr>
          </a:p>
          <a:p>
            <a:r>
              <a:rPr lang="en-US">
                <a:latin typeface="Calibri"/>
                <a:cs typeface="Calibri"/>
              </a:rPr>
              <a:t>- continuous feedback of cybersickness score every few minutes inside simulation (sickness/time) to correlate to tasks/features and their feedback</a:t>
            </a:r>
          </a:p>
          <a:p>
            <a:r>
              <a:rPr lang="en-US">
                <a:latin typeface="Calibri"/>
                <a:cs typeface="Calibri"/>
              </a:rPr>
              <a:t>- feedback/evaluation of each feature after/during navigation task to measure reception/effectiveness of features</a:t>
            </a:r>
          </a:p>
          <a:p>
            <a:r>
              <a:rPr lang="en-US">
                <a:latin typeface="Calibri"/>
                <a:cs typeface="Calibri"/>
              </a:rPr>
              <a:t>- feedback and SSQ after session to measure overall sickness score for CosmoScout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12</a:t>
            </a:fld>
            <a:endParaRPr lang="de-DE"/>
          </a:p>
        </p:txBody>
      </p:sp>
    </p:spTree>
    <p:extLst>
      <p:ext uri="{BB962C8B-B14F-4D97-AF65-F5344CB8AC3E}">
        <p14:creationId xmlns:p14="http://schemas.microsoft.com/office/powerpoint/2010/main" val="288792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Romote Controler does not allow strict separation between movements/rotations around DoF</a:t>
            </a:r>
          </a:p>
          <a:p>
            <a:r>
              <a:rPr lang="en-US">
                <a:latin typeface="Calibri"/>
                <a:cs typeface="Calibri"/>
              </a:rPr>
              <a:t>- complex rotation can disorient the user and increase likelihood of motion sickness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3</a:t>
            </a:fld>
            <a:endParaRPr lang="de-DE"/>
          </a:p>
        </p:txBody>
      </p:sp>
    </p:spTree>
    <p:extLst>
      <p:ext uri="{BB962C8B-B14F-4D97-AF65-F5344CB8AC3E}">
        <p14:creationId xmlns:p14="http://schemas.microsoft.com/office/powerpoint/2010/main" val="271442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Sensory Conflict Theory</a:t>
            </a:r>
          </a:p>
          <a:p>
            <a:r>
              <a:rPr lang="en-US">
                <a:latin typeface="Calibri"/>
                <a:cs typeface="Calibri"/>
              </a:rPr>
              <a:t>- Information from senses does not match each other or expectation</a:t>
            </a:r>
          </a:p>
          <a:p>
            <a:r>
              <a:rPr lang="en-US">
                <a:latin typeface="Calibri"/>
                <a:cs typeface="Calibri"/>
              </a:rPr>
              <a:t>- illusion of self movement argued to be main cause (visual information does not match somatosensory = haptic perception, spacial position and movement relative to support surface and each other) </a:t>
            </a:r>
            <a:endParaRPr lang="en-US" dirty="0">
              <a:latin typeface="Calibri"/>
              <a:cs typeface="Calibri"/>
            </a:endParaRPr>
          </a:p>
          <a:p>
            <a:endParaRPr lang="en-US" dirty="0">
              <a:latin typeface="Calibri"/>
              <a:cs typeface="Calibri"/>
            </a:endParaRPr>
          </a:p>
          <a:p>
            <a:r>
              <a:rPr lang="en-US">
                <a:latin typeface="Calibri"/>
                <a:cs typeface="Calibri"/>
              </a:rPr>
              <a:t>Postural Instability Theory</a:t>
            </a:r>
            <a:endParaRPr lang="en-US" dirty="0">
              <a:latin typeface="Calibri"/>
              <a:cs typeface="Calibri"/>
            </a:endParaRPr>
          </a:p>
          <a:p>
            <a:r>
              <a:rPr lang="en-US">
                <a:latin typeface="Calibri"/>
                <a:cs typeface="Calibri"/>
              </a:rPr>
              <a:t>- uncontrolled small movements like natural body sway</a:t>
            </a:r>
          </a:p>
          <a:p>
            <a:r>
              <a:rPr lang="en-US">
                <a:latin typeface="Calibri"/>
                <a:cs typeface="Calibri"/>
              </a:rPr>
              <a:t>- usually happens before motion sickness</a:t>
            </a:r>
          </a:p>
          <a:p>
            <a:r>
              <a:rPr lang="en-US">
                <a:latin typeface="Calibri"/>
                <a:cs typeface="Calibri"/>
              </a:rPr>
              <a:t>- naturally unstable ppl may be at a higher risk to show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4</a:t>
            </a:fld>
            <a:endParaRPr lang="de-DE"/>
          </a:p>
        </p:txBody>
      </p:sp>
    </p:spTree>
    <p:extLst>
      <p:ext uri="{BB962C8B-B14F-4D97-AF65-F5344CB8AC3E}">
        <p14:creationId xmlns:p14="http://schemas.microsoft.com/office/powerpoint/2010/main" val="40670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Vergence-Accomodation Conflict</a:t>
            </a:r>
            <a:endParaRPr lang="en-US"/>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5</a:t>
            </a:fld>
            <a:endParaRPr lang="de-DE"/>
          </a:p>
        </p:txBody>
      </p:sp>
    </p:spTree>
    <p:extLst>
      <p:ext uri="{BB962C8B-B14F-4D97-AF65-F5344CB8AC3E}">
        <p14:creationId xmlns:p14="http://schemas.microsoft.com/office/powerpoint/2010/main" val="117053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Floor Grid</a:t>
            </a:r>
          </a:p>
          <a:p>
            <a:r>
              <a:rPr lang="en-US">
                <a:latin typeface="Calibri"/>
                <a:cs typeface="Calibri"/>
              </a:rPr>
              <a:t>- stable simulated frame of reference to assist postural stability and sensory conflicts</a:t>
            </a:r>
          </a:p>
          <a:p>
            <a:r>
              <a:rPr lang="en-US">
                <a:latin typeface="Calibri"/>
                <a:cs typeface="Calibri"/>
              </a:rPr>
              <a:t>- change interaction context to fixed user w/ simulation moving around them</a:t>
            </a:r>
          </a:p>
          <a:p>
            <a:r>
              <a:rPr lang="en-US">
                <a:latin typeface="Calibri"/>
                <a:cs typeface="Calibri"/>
              </a:rPr>
              <a:t>- may require additional changes to control scheme (not part of the project)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6</a:t>
            </a:fld>
            <a:endParaRPr lang="de-DE"/>
          </a:p>
        </p:txBody>
      </p:sp>
    </p:spTree>
    <p:extLst>
      <p:ext uri="{BB962C8B-B14F-4D97-AF65-F5344CB8AC3E}">
        <p14:creationId xmlns:p14="http://schemas.microsoft.com/office/powerpoint/2010/main" val="10873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FoV Vignette</a:t>
            </a:r>
            <a:endParaRPr lang="en-US" dirty="0">
              <a:latin typeface="Calibri"/>
              <a:cs typeface="Calibri"/>
            </a:endParaRPr>
          </a:p>
          <a:p>
            <a:r>
              <a:rPr lang="en-US">
                <a:latin typeface="Calibri"/>
                <a:cs typeface="Calibri"/>
              </a:rPr>
              <a:t>- popular &amp; proven method of sickness mitigation, especially for application with high detail/movement (in peripheral vision)</a:t>
            </a:r>
          </a:p>
          <a:p>
            <a:r>
              <a:rPr lang="en-US">
                <a:latin typeface="Calibri"/>
                <a:cs typeface="Calibri"/>
              </a:rPr>
              <a:t>- vergence &amp; accomodation </a:t>
            </a:r>
            <a:endParaRPr lang="en-US" dirty="0">
              <a:latin typeface="Calibri"/>
              <a:cs typeface="Calibri"/>
            </a:endParaRPr>
          </a:p>
          <a:p>
            <a:r>
              <a:rPr lang="en-US">
                <a:latin typeface="Calibri"/>
                <a:cs typeface="Calibri"/>
              </a:rPr>
              <a:t>- focus user on center of HMD lenses (sharper image) as moving eyes instead of head leads to unfocused images straining the eyes and increasing risk of sickness</a:t>
            </a:r>
          </a:p>
          <a:p>
            <a:r>
              <a:rPr lang="en-US">
                <a:latin typeface="Calibri"/>
                <a:cs typeface="Calibri"/>
              </a:rPr>
              <a:t>- vignette drawn as post-processing shader w/ radius tighter the faster the user is moving</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7</a:t>
            </a:fld>
            <a:endParaRPr lang="de-DE"/>
          </a:p>
        </p:txBody>
      </p:sp>
    </p:spTree>
    <p:extLst>
      <p:ext uri="{BB962C8B-B14F-4D97-AF65-F5344CB8AC3E}">
        <p14:creationId xmlns:p14="http://schemas.microsoft.com/office/powerpoint/2010/main" val="2011345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Navigation Overhaul</a:t>
            </a:r>
          </a:p>
          <a:p>
            <a:r>
              <a:rPr lang="en-US">
                <a:latin typeface="Calibri"/>
                <a:cs typeface="Calibri"/>
              </a:rPr>
              <a:t>- categorize navigation into 3 cases:</a:t>
            </a:r>
          </a:p>
          <a:p>
            <a:r>
              <a:rPr lang="en-US">
                <a:latin typeface="Calibri"/>
                <a:cs typeface="Calibri"/>
              </a:rPr>
              <a:t>- Orbit2Orbit to get from planetary view to other body planetary view &amp; rotations around body</a:t>
            </a:r>
          </a:p>
          <a:p>
            <a:r>
              <a:rPr lang="en-US">
                <a:latin typeface="Calibri"/>
                <a:cs typeface="Calibri"/>
              </a:rPr>
              <a:t>- Orbit2Surface (landing/ascending animations) to get to/from surface from/to orbit</a:t>
            </a:r>
          </a:p>
          <a:p>
            <a:r>
              <a:rPr lang="en-US">
                <a:latin typeface="Calibri"/>
                <a:cs typeface="Calibri"/>
              </a:rPr>
              <a:t>- Surface2Surface travel between surface locations</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8</a:t>
            </a:fld>
            <a:endParaRPr lang="de-DE"/>
          </a:p>
        </p:txBody>
      </p:sp>
    </p:spTree>
    <p:extLst>
      <p:ext uri="{BB962C8B-B14F-4D97-AF65-F5344CB8AC3E}">
        <p14:creationId xmlns:p14="http://schemas.microsoft.com/office/powerpoint/2010/main" val="384706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Interplanetary (movement between objects &amp; orbiting around object)</a:t>
            </a:r>
          </a:p>
          <a:p>
            <a:r>
              <a:rPr lang="en-US">
                <a:latin typeface="Calibri"/>
                <a:cs typeface="Calibri"/>
              </a:rPr>
              <a:t>- decouple rotation from translation (rotate first, then move)</a:t>
            </a:r>
          </a:p>
          <a:p>
            <a:r>
              <a:rPr lang="en-US">
                <a:latin typeface="Calibri"/>
                <a:cs typeface="Calibri"/>
              </a:rPr>
              <a:t>- change orbit by "turning" planet (move along arc)</a:t>
            </a:r>
          </a:p>
          <a:p>
            <a:r>
              <a:rPr lang="en-US">
                <a:latin typeface="Calibri"/>
                <a:cs typeface="Calibri"/>
              </a:rPr>
              <a:t>- predictable -&gt; easier to mitigate sickness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9</a:t>
            </a:fld>
            <a:endParaRPr lang="de-DE"/>
          </a:p>
        </p:txBody>
      </p:sp>
    </p:spTree>
    <p:extLst>
      <p:ext uri="{BB962C8B-B14F-4D97-AF65-F5344CB8AC3E}">
        <p14:creationId xmlns:p14="http://schemas.microsoft.com/office/powerpoint/2010/main" val="2192198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more natural "gliding" curve down to fit into target orientation</a:t>
            </a:r>
          </a:p>
          <a:p>
            <a:r>
              <a:rPr lang="en-US">
                <a:latin typeface="Calibri"/>
                <a:cs typeface="Calibri"/>
              </a:rPr>
              <a:t>- rotate in orbit so target orientation is pointing "up", then glide down</a:t>
            </a:r>
          </a:p>
          <a:p>
            <a:r>
              <a:rPr lang="en-US">
                <a:latin typeface="Calibri"/>
                <a:cs typeface="Calibri"/>
              </a:rPr>
              <a:t>- view either fixed on point along targets orientation vector, or "ahead" on the parabola path</a:t>
            </a:r>
          </a:p>
        </p:txBody>
      </p:sp>
      <p:sp>
        <p:nvSpPr>
          <p:cNvPr id="4" name="Slide Number Placeholder 3"/>
          <p:cNvSpPr>
            <a:spLocks noGrp="1"/>
          </p:cNvSpPr>
          <p:nvPr>
            <p:ph type="sldNum" sz="quarter" idx="5"/>
          </p:nvPr>
        </p:nvSpPr>
        <p:spPr/>
        <p:txBody>
          <a:bodyPr/>
          <a:lstStyle/>
          <a:p>
            <a:fld id="{DF1895BC-06EC-475A-97CA-BF53472F2E03}" type="slidenum">
              <a:rPr lang="de-DE" smtClean="0"/>
              <a:pPr/>
              <a:t>10</a:t>
            </a:fld>
            <a:endParaRPr lang="de-DE"/>
          </a:p>
        </p:txBody>
      </p:sp>
    </p:spTree>
    <p:extLst>
      <p:ext uri="{BB962C8B-B14F-4D97-AF65-F5344CB8AC3E}">
        <p14:creationId xmlns:p14="http://schemas.microsoft.com/office/powerpoint/2010/main" val="3779880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Picture 2" descr="\\psf\Host\Users\cd\Desktop\Startbild_16zu9-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Grp="1" noChangeArrowheads="1"/>
          </p:cNvSpPr>
          <p:nvPr>
            <p:ph type="ctrTitle" hasCustomPrompt="1"/>
          </p:nvPr>
        </p:nvSpPr>
        <p:spPr>
          <a:xfrm>
            <a:off x="878399" y="1573200"/>
            <a:ext cx="10864800" cy="741600"/>
          </a:xfrm>
        </p:spPr>
        <p:txBody>
          <a:bodyPr/>
          <a:lstStyle>
            <a:lvl1pPr>
              <a:tabLst>
                <a:tab pos="2038350" algn="l"/>
              </a:tabLst>
              <a:defRPr b="1"/>
            </a:lvl1pPr>
          </a:lstStyle>
          <a:p>
            <a:pPr lvl="0"/>
            <a:r>
              <a:rPr lang="en-GB" noProof="0"/>
              <a:t>Click here to insert lecture title</a:t>
            </a:r>
            <a:endParaRPr lang="de-DE" noProof="0"/>
          </a:p>
        </p:txBody>
      </p:sp>
      <p:sp>
        <p:nvSpPr>
          <p:cNvPr id="16" name="Rectangle 37"/>
          <p:cNvSpPr>
            <a:spLocks noGrp="1" noChangeArrowheads="1"/>
          </p:cNvSpPr>
          <p:nvPr>
            <p:ph type="subTitle" idx="1" hasCustomPrompt="1"/>
          </p:nvPr>
        </p:nvSpPr>
        <p:spPr>
          <a:xfrm>
            <a:off x="878399" y="2430000"/>
            <a:ext cx="10864800" cy="1152000"/>
          </a:xfrm>
        </p:spPr>
        <p:txBody>
          <a:bodyPr/>
          <a:lstStyle>
            <a:lvl1pPr marL="0" indent="0">
              <a:buFontTx/>
              <a:buNone/>
              <a:defRPr sz="2400" baseline="0">
                <a:solidFill>
                  <a:srgbClr val="686868"/>
                </a:solidFill>
              </a:defRPr>
            </a:lvl1pPr>
          </a:lstStyle>
          <a:p>
            <a:pPr lvl="0"/>
            <a:r>
              <a:rPr lang="en-GB" noProof="0"/>
              <a:t>Click here to insert lecture subtitle</a:t>
            </a:r>
          </a:p>
        </p:txBody>
      </p:sp>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pic>
        <p:nvPicPr>
          <p:cNvPr id="8" name="Picture 4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30" y="5598000"/>
            <a:ext cx="1080000" cy="95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285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112212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3"/>
          </p:nvPr>
        </p:nvSpPr>
        <p:spPr/>
        <p:txBody>
          <a:bodyPr/>
          <a:lstStyle/>
          <a:p>
            <a:pPr>
              <a:defRPr/>
            </a:pPr>
            <a:r>
              <a:rPr lang="en-GB" noProof="0"/>
              <a:t>&gt; Lecture &gt; Author  •  Document &gt; Date</a:t>
            </a:r>
          </a:p>
        </p:txBody>
      </p:sp>
      <p:sp>
        <p:nvSpPr>
          <p:cNvPr id="6" name="Foliennummernplatzhalter 5"/>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139150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Bildplatzhalter 5"/>
          <p:cNvSpPr>
            <a:spLocks noGrp="1"/>
          </p:cNvSpPr>
          <p:nvPr>
            <p:ph type="pic" sz="quarter" idx="13" hasCustomPrompt="1"/>
          </p:nvPr>
        </p:nvSpPr>
        <p:spPr>
          <a:xfrm>
            <a:off x="6224400" y="1591200"/>
            <a:ext cx="5482800" cy="4338000"/>
          </a:xfrm>
        </p:spPr>
        <p:txBody>
          <a:bodyPr/>
          <a:lstStyle>
            <a:lvl1pPr marL="0" marR="0" indent="0" algn="l" defTabSz="914400" rtl="0" eaLnBrk="1" fontAlgn="auto" latinLnBrk="0" hangingPunct="1">
              <a:lnSpc>
                <a:spcPct val="100000"/>
              </a:lnSpc>
              <a:spcBef>
                <a:spcPts val="300"/>
              </a:spcBef>
              <a:spcAft>
                <a:spcPts val="300"/>
              </a:spcAft>
              <a:buClrTx/>
              <a:buSzTx/>
              <a:buFont typeface="Arial" pitchFamily="34" charset="0"/>
              <a:buNone/>
              <a:tabLst/>
              <a:defRPr/>
            </a:lvl1pPr>
          </a:lstStyle>
          <a:p>
            <a:r>
              <a:rPr lang="en-GB" noProof="0"/>
              <a:t>Click onto symbol to insert picture</a:t>
            </a:r>
          </a:p>
          <a:p>
            <a:endParaRPr lang="en-GB" noProof="0"/>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006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99362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
        <p:nvSpPr>
          <p:cNvPr id="6" name="Textplatzhalter 10"/>
          <p:cNvSpPr>
            <a:spLocks noGrp="1"/>
          </p:cNvSpPr>
          <p:nvPr>
            <p:ph type="body" sz="quarter" idx="16" hasCustomPrompt="1"/>
          </p:nvPr>
        </p:nvSpPr>
        <p:spPr>
          <a:xfrm>
            <a:off x="62244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05179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9" name="Textplatzhalter 1"/>
          <p:cNvSpPr>
            <a:spLocks noGrp="1"/>
          </p:cNvSpPr>
          <p:nvPr>
            <p:ph type="body" idx="11" hasCustomPrompt="1"/>
          </p:nvPr>
        </p:nvSpPr>
        <p:spPr>
          <a:xfrm>
            <a:off x="485999" y="1591200"/>
            <a:ext cx="5482800" cy="334800"/>
          </a:xfrm>
        </p:spPr>
        <p:txBody>
          <a:bodyPr/>
          <a:lstStyle>
            <a:lvl1pPr marL="0" indent="0">
              <a:buFontTx/>
              <a:buNone/>
              <a:defRPr b="1"/>
            </a:lvl1pPr>
          </a:lstStyle>
          <a:p>
            <a:pPr lvl="0"/>
            <a:r>
              <a:rPr lang="en-GB" noProof="0"/>
              <a:t>Click here to insert header line</a:t>
            </a:r>
          </a:p>
        </p:txBody>
      </p:sp>
      <p:sp>
        <p:nvSpPr>
          <p:cNvPr id="12" name="Textplatzhalter 2"/>
          <p:cNvSpPr>
            <a:spLocks noGrp="1"/>
          </p:cNvSpPr>
          <p:nvPr>
            <p:ph type="body" sz="quarter" idx="12" hasCustomPrompt="1"/>
          </p:nvPr>
        </p:nvSpPr>
        <p:spPr>
          <a:xfrm>
            <a:off x="6224399" y="1591200"/>
            <a:ext cx="5482800" cy="334800"/>
          </a:xfrm>
        </p:spPr>
        <p:txBody>
          <a:bodyPr/>
          <a:lstStyle>
            <a:lvl1pPr marL="0" indent="0">
              <a:buFontTx/>
              <a:buNone/>
              <a:defRPr b="1"/>
            </a:lvl1pPr>
          </a:lstStyle>
          <a:p>
            <a:pPr lvl="0"/>
            <a:r>
              <a:rPr lang="en-GB" noProof="0"/>
              <a:t>Click here to insert header line</a:t>
            </a:r>
          </a:p>
        </p:txBody>
      </p:sp>
      <p:sp>
        <p:nvSpPr>
          <p:cNvPr id="2" name="Titel 1"/>
          <p:cNvSpPr>
            <a:spLocks noGrp="1"/>
          </p:cNvSpPr>
          <p:nvPr>
            <p:ph type="title" hasCustomPrompt="1"/>
          </p:nvPr>
        </p:nvSpPr>
        <p:spPr/>
        <p:txBody>
          <a:bodyPr/>
          <a:lstStyle/>
          <a:p>
            <a:r>
              <a:rPr lang="en-GB" noProof="0"/>
              <a:t>Click here to insert chart title</a:t>
            </a:r>
            <a:endParaRPr lang="en-GB"/>
          </a:p>
        </p:txBody>
      </p:sp>
      <p:sp>
        <p:nvSpPr>
          <p:cNvPr id="7" name="Textplatzhalter 6"/>
          <p:cNvSpPr>
            <a:spLocks noGrp="1"/>
          </p:cNvSpPr>
          <p:nvPr>
            <p:ph type="body" sz="quarter" idx="15" hasCustomPrompt="1"/>
          </p:nvPr>
        </p:nvSpPr>
        <p:spPr>
          <a:xfrm>
            <a:off x="486000" y="2141999"/>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platzhalter 6"/>
          <p:cNvSpPr>
            <a:spLocks noGrp="1"/>
          </p:cNvSpPr>
          <p:nvPr>
            <p:ph type="body" sz="quarter" idx="16" hasCustomPrompt="1"/>
          </p:nvPr>
        </p:nvSpPr>
        <p:spPr>
          <a:xfrm>
            <a:off x="6224400" y="2142000"/>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ußzeilenplatzhalter 4"/>
          <p:cNvSpPr>
            <a:spLocks noGrp="1"/>
          </p:cNvSpPr>
          <p:nvPr>
            <p:ph type="ftr" sz="quarter" idx="17"/>
          </p:nvPr>
        </p:nvSpPr>
        <p:spPr/>
        <p:txBody>
          <a:bodyPr/>
          <a:lstStyle/>
          <a:p>
            <a:pPr>
              <a:defRPr/>
            </a:pPr>
            <a:r>
              <a:rPr lang="en-GB" noProof="0"/>
              <a:t>&gt; Lecture &gt; Author  •  Document &gt; Date</a:t>
            </a:r>
          </a:p>
        </p:txBody>
      </p:sp>
      <p:sp>
        <p:nvSpPr>
          <p:cNvPr id="6" name="Foliennummernplatzhalter 5"/>
          <p:cNvSpPr>
            <a:spLocks noGrp="1"/>
          </p:cNvSpPr>
          <p:nvPr>
            <p:ph type="sldNum" sz="quarter" idx="18"/>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53847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here to insert chart title</a:t>
            </a:r>
            <a:endParaRPr lang="en-GB"/>
          </a:p>
        </p:txBody>
      </p:sp>
      <p:sp>
        <p:nvSpPr>
          <p:cNvPr id="5" name="Fußzeilenplatzhalter 4"/>
          <p:cNvSpPr>
            <a:spLocks noGrp="1"/>
          </p:cNvSpPr>
          <p:nvPr>
            <p:ph type="ftr" sz="quarter" idx="10"/>
          </p:nvPr>
        </p:nvSpPr>
        <p:spPr/>
        <p:txBody>
          <a:bodyPr/>
          <a:lstStyle/>
          <a:p>
            <a:pPr>
              <a:defRPr/>
            </a:pPr>
            <a:r>
              <a:rPr lang="en-GB" noProof="0"/>
              <a:t>&gt; Lecture &gt; Author  •  Document &gt; Date</a:t>
            </a:r>
          </a:p>
        </p:txBody>
      </p:sp>
      <p:sp>
        <p:nvSpPr>
          <p:cNvPr id="6" name="Foliennummernplatzhalter 5"/>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401938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51768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2284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Grafik 10" descr="Folie-03.png"/>
          <p:cNvPicPr>
            <a:picLocks noChangeAspect="1"/>
          </p:cNvPicPr>
          <p:nvPr/>
        </p:nvPicPr>
        <p:blipFill>
          <a:blip r:embed="rId11">
            <a:extLst>
              <a:ext uri="{28A0092B-C50C-407E-A947-70E740481C1C}">
                <a14:useLocalDpi xmlns:a14="http://schemas.microsoft.com/office/drawing/2010/main" val="0"/>
              </a:ext>
            </a:extLst>
          </a:blip>
          <a:srcRect t="89587"/>
          <a:stretch>
            <a:fillRect/>
          </a:stretch>
        </p:blipFill>
        <p:spPr bwMode="auto">
          <a:xfrm>
            <a:off x="1588" y="6143625"/>
            <a:ext cx="121856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5999" y="648000"/>
            <a:ext cx="11221200" cy="7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Click here to insert chart title</a:t>
            </a:r>
            <a:endParaRPr lang="de-DE" noProof="0"/>
          </a:p>
        </p:txBody>
      </p:sp>
      <p:sp>
        <p:nvSpPr>
          <p:cNvPr id="10" name="Rectangle 3"/>
          <p:cNvSpPr>
            <a:spLocks noGrp="1" noChangeArrowheads="1"/>
          </p:cNvSpPr>
          <p:nvPr>
            <p:ph type="body" idx="1"/>
          </p:nvPr>
        </p:nvSpPr>
        <p:spPr bwMode="auto">
          <a:xfrm>
            <a:off x="485999"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Master text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Rectangle 54"/>
          <p:cNvSpPr>
            <a:spLocks noGrp="1" noChangeArrowheads="1"/>
          </p:cNvSpPr>
          <p:nvPr>
            <p:ph type="ftr" sz="quarter" idx="3"/>
          </p:nvPr>
        </p:nvSpPr>
        <p:spPr bwMode="auto">
          <a:xfrm>
            <a:off x="1529999" y="126000"/>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Arial" pitchFamily="34" charset="0"/>
              </a:defRPr>
            </a:lvl1pPr>
          </a:lstStyle>
          <a:p>
            <a:pPr>
              <a:defRPr/>
            </a:pPr>
            <a:r>
              <a:rPr lang="en-GB" noProof="0"/>
              <a:t>&gt; Lecture &gt; Author  •  Document &gt; Date</a:t>
            </a:r>
          </a:p>
        </p:txBody>
      </p:sp>
      <p:sp>
        <p:nvSpPr>
          <p:cNvPr id="12" name="Rectangle 55"/>
          <p:cNvSpPr>
            <a:spLocks noGrp="1" noChangeArrowheads="1"/>
          </p:cNvSpPr>
          <p:nvPr>
            <p:ph type="sldNum" sz="quarter" idx="4"/>
          </p:nvPr>
        </p:nvSpPr>
        <p:spPr bwMode="auto">
          <a:xfrm>
            <a:off x="486000" y="126000"/>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1" r:id="rId4"/>
    <p:sldLayoutId id="2147483662" r:id="rId5"/>
    <p:sldLayoutId id="2147483658" r:id="rId6"/>
    <p:sldLayoutId id="2147483655" r:id="rId7"/>
    <p:sldLayoutId id="2147483656" r:id="rId8"/>
    <p:sldLayoutId id="2147483660" r:id="rId9"/>
  </p:sldLayoutIdLst>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GB" b="0">
                <a:latin typeface="Arial"/>
                <a:cs typeface="Arial"/>
              </a:rPr>
              <a:t>Motion Sickness Reduction for 6-DoF-Navigation in a Virtual Solar System</a:t>
            </a:r>
            <a:endParaRPr lang="en-GB" b="0"/>
          </a:p>
        </p:txBody>
      </p:sp>
      <p:sp>
        <p:nvSpPr>
          <p:cNvPr id="9" name="Untertitel 8"/>
          <p:cNvSpPr>
            <a:spLocks noGrp="1"/>
          </p:cNvSpPr>
          <p:nvPr>
            <p:ph type="subTitle" idx="1"/>
          </p:nvPr>
        </p:nvSpPr>
        <p:spPr/>
        <p:txBody>
          <a:bodyPr/>
          <a:lstStyle/>
          <a:p>
            <a:endParaRPr lang="en-GB"/>
          </a:p>
        </p:txBody>
      </p:sp>
      <p:sp>
        <p:nvSpPr>
          <p:cNvPr id="4" name="Fußzeilenplatzhalter 3"/>
          <p:cNvSpPr>
            <a:spLocks noGrp="1"/>
          </p:cNvSpPr>
          <p:nvPr>
            <p:ph type="ftr" sz="quarter" idx="10"/>
          </p:nvPr>
        </p:nvSpPr>
        <p:spPr/>
        <p:txBody>
          <a:bodyPr/>
          <a:lstStyle/>
          <a:p>
            <a:r>
              <a:rPr lang="en-GB">
                <a:latin typeface="Arial"/>
                <a:cs typeface="Arial"/>
              </a:rPr>
              <a:t>Moritz </a:t>
            </a:r>
            <a:r>
              <a:rPr lang="en-GB" err="1">
                <a:latin typeface="Arial"/>
                <a:cs typeface="Arial"/>
              </a:rPr>
              <a:t>Zeumer</a:t>
            </a:r>
            <a:r>
              <a:rPr lang="en-GB">
                <a:latin typeface="Arial"/>
                <a:cs typeface="Arial"/>
              </a:rPr>
              <a:t>  </a:t>
            </a:r>
            <a:r>
              <a:rPr lang="en-GB" noProof="0">
                <a:latin typeface="Arial"/>
                <a:cs typeface="Arial"/>
              </a:rPr>
              <a:t>•</a:t>
            </a:r>
            <a:r>
              <a:rPr lang="en-GB">
                <a:latin typeface="Arial"/>
                <a:cs typeface="Arial"/>
              </a:rPr>
              <a:t> 01.02.2021</a:t>
            </a:r>
            <a:endParaRPr lang="en-GB" noProof="0">
              <a:latin typeface="Arial"/>
              <a:cs typeface="Arial"/>
            </a:endParaRPr>
          </a:p>
        </p:txBody>
      </p:sp>
      <p:sp>
        <p:nvSpPr>
          <p:cNvPr id="5" name="Foliennummernplatzhalter 4"/>
          <p:cNvSpPr>
            <a:spLocks noGrp="1"/>
          </p:cNvSpPr>
          <p:nvPr>
            <p:ph type="sldNum" sz="quarter" idx="11"/>
          </p:nvPr>
        </p:nvSpPr>
        <p:spPr/>
        <p:txBody>
          <a:bodyPr/>
          <a:lstStyle/>
          <a:p>
            <a:r>
              <a:rPr lang="en-GB" noProof="0"/>
              <a:t>DLR.de  •  Chart </a:t>
            </a:r>
            <a:fld id="{A5AC3FBE-A647-41C9-A8C3-4435ED4FC895}" type="slidenum">
              <a:rPr lang="en-GB" noProof="0" dirty="0" smtClean="0"/>
              <a:pPr/>
              <a:t>1</a:t>
            </a:fld>
            <a:endParaRPr lang="en-GB" noProof="0"/>
          </a:p>
        </p:txBody>
      </p:sp>
    </p:spTree>
    <p:extLst>
      <p:ext uri="{BB962C8B-B14F-4D97-AF65-F5344CB8AC3E}">
        <p14:creationId xmlns:p14="http://schemas.microsoft.com/office/powerpoint/2010/main" val="44784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7224544" cy="4338000"/>
          </a:xfrm>
        </p:spPr>
        <p:txBody>
          <a:bodyPr/>
          <a:lstStyle/>
          <a:p>
            <a:pPr marL="179705" indent="-179705"/>
            <a:r>
              <a:rPr lang="en-GB" dirty="0">
                <a:latin typeface="Arial"/>
                <a:cs typeface="Arial"/>
              </a:rPr>
              <a:t>Travel paths moving the user forwards</a:t>
            </a:r>
            <a:endParaRPr lang="en-US" dirty="0"/>
          </a:p>
          <a:p>
            <a:pPr marL="626110" lvl="1" indent="-179705"/>
            <a:r>
              <a:rPr lang="en-GB" dirty="0">
                <a:latin typeface="Arial"/>
                <a:cs typeface="Arial"/>
              </a:rPr>
              <a:t>Move in orbit over and rotate towards target</a:t>
            </a:r>
          </a:p>
          <a:p>
            <a:pPr marL="626110" lvl="1" indent="-179705"/>
            <a:r>
              <a:rPr lang="en-GB" dirty="0">
                <a:latin typeface="Arial"/>
                <a:cs typeface="Arial"/>
              </a:rPr>
              <a:t>Lock view direction onto target's orientation and move along parabola curve down to target</a:t>
            </a:r>
            <a:endParaRPr lang="en-GB" dirty="0"/>
          </a:p>
          <a:p>
            <a:pPr marL="179705" indent="-179705"/>
            <a:endParaRPr lang="en-GB" dirty="0">
              <a:latin typeface="Arial"/>
              <a:cs typeface="Arial"/>
            </a:endParaRPr>
          </a:p>
          <a:p>
            <a:pPr marL="179705" indent="-179705"/>
            <a:r>
              <a:rPr lang="en-GB" dirty="0">
                <a:latin typeface="Arial"/>
                <a:cs typeface="Arial"/>
              </a:rPr>
              <a:t>Simple, predictable movements to mitigate sensory conflicts</a:t>
            </a:r>
          </a:p>
          <a:p>
            <a:pPr marL="179705" indent="-179705"/>
            <a:r>
              <a:rPr lang="en-GB" dirty="0">
                <a:latin typeface="Arial"/>
                <a:cs typeface="Arial"/>
              </a:rPr>
              <a:t>Parabola movement instead of linear to "move into" target orientation</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10</a:t>
            </a:fld>
            <a:endParaRPr lang="en-GB" noProof="0"/>
          </a:p>
        </p:txBody>
      </p:sp>
      <p:pic>
        <p:nvPicPr>
          <p:cNvPr id="6" name="Graphic 6">
            <a:extLst>
              <a:ext uri="{FF2B5EF4-FFF2-40B4-BE49-F238E27FC236}">
                <a16:creationId xmlns:a16="http://schemas.microsoft.com/office/drawing/2014/main" id="{AFDD81C4-9007-4377-A754-8796A0D0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0687" y="1391839"/>
            <a:ext cx="1188942" cy="4525199"/>
          </a:xfrm>
          <a:prstGeom prst="rect">
            <a:avLst/>
          </a:prstGeom>
        </p:spPr>
      </p:pic>
      <p:pic>
        <p:nvPicPr>
          <p:cNvPr id="7" name="Graphic 7">
            <a:extLst>
              <a:ext uri="{FF2B5EF4-FFF2-40B4-BE49-F238E27FC236}">
                <a16:creationId xmlns:a16="http://schemas.microsoft.com/office/drawing/2014/main" id="{F2A8BB16-5D49-488C-95DA-41761457E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8806" y="1391838"/>
            <a:ext cx="1508400" cy="4525201"/>
          </a:xfrm>
          <a:prstGeom prst="rect">
            <a:avLst/>
          </a:prstGeom>
        </p:spPr>
      </p:pic>
    </p:spTree>
    <p:extLst>
      <p:ext uri="{BB962C8B-B14F-4D97-AF65-F5344CB8AC3E}">
        <p14:creationId xmlns:p14="http://schemas.microsoft.com/office/powerpoint/2010/main" val="389789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11221199" cy="4338000"/>
          </a:xfrm>
        </p:spPr>
        <p:txBody>
          <a:bodyPr/>
          <a:lstStyle/>
          <a:p>
            <a:pPr marL="179705" indent="-179705"/>
            <a:r>
              <a:rPr lang="en-GB">
                <a:latin typeface="Arial"/>
                <a:cs typeface="Arial"/>
              </a:rPr>
              <a:t>Old method ignores collisions or target location</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 travel also via curves, lifting user to new location (short distances)</a:t>
            </a:r>
            <a:endParaRPr lang="en-US"/>
          </a:p>
          <a:p>
            <a:pPr marL="179705" indent="-179705"/>
            <a:r>
              <a:rPr lang="en-GB">
                <a:latin typeface="Arial"/>
                <a:cs typeface="Arial"/>
              </a:rPr>
              <a:t>Long distance travel via orbit</a:t>
            </a: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11</a:t>
            </a:fld>
            <a:endParaRPr lang="en-GB" noProof="0"/>
          </a:p>
        </p:txBody>
      </p:sp>
      <p:pic>
        <p:nvPicPr>
          <p:cNvPr id="8" name="Graphic 8">
            <a:extLst>
              <a:ext uri="{FF2B5EF4-FFF2-40B4-BE49-F238E27FC236}">
                <a16:creationId xmlns:a16="http://schemas.microsoft.com/office/drawing/2014/main" id="{07AA1259-E87A-464D-A200-84F907385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923" y="4303903"/>
            <a:ext cx="6391475" cy="1624916"/>
          </a:xfrm>
          <a:prstGeom prst="rect">
            <a:avLst/>
          </a:prstGeom>
        </p:spPr>
      </p:pic>
      <p:pic>
        <p:nvPicPr>
          <p:cNvPr id="6" name="Graphic 6">
            <a:extLst>
              <a:ext uri="{FF2B5EF4-FFF2-40B4-BE49-F238E27FC236}">
                <a16:creationId xmlns:a16="http://schemas.microsoft.com/office/drawing/2014/main" id="{0A6E5E3F-9257-4955-8598-83310FA34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291" y="4302188"/>
            <a:ext cx="4404620" cy="1611293"/>
          </a:xfrm>
          <a:prstGeom prst="rect">
            <a:avLst/>
          </a:prstGeom>
        </p:spPr>
      </p:pic>
      <p:pic>
        <p:nvPicPr>
          <p:cNvPr id="7" name="Graphic 8">
            <a:extLst>
              <a:ext uri="{FF2B5EF4-FFF2-40B4-BE49-F238E27FC236}">
                <a16:creationId xmlns:a16="http://schemas.microsoft.com/office/drawing/2014/main" id="{D41C6D31-3A4C-4638-948B-D76D4C9C8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4501" y="1588044"/>
            <a:ext cx="2471978" cy="2159642"/>
          </a:xfrm>
          <a:prstGeom prst="rect">
            <a:avLst/>
          </a:prstGeom>
        </p:spPr>
      </p:pic>
    </p:spTree>
    <p:extLst>
      <p:ext uri="{BB962C8B-B14F-4D97-AF65-F5344CB8AC3E}">
        <p14:creationId xmlns:p14="http://schemas.microsoft.com/office/powerpoint/2010/main" val="11574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4DCD-9AA5-4B80-A2FB-3C58BA08B5DA}"/>
              </a:ext>
            </a:extLst>
          </p:cNvPr>
          <p:cNvSpPr>
            <a:spLocks noGrp="1"/>
          </p:cNvSpPr>
          <p:nvPr>
            <p:ph type="title"/>
          </p:nvPr>
        </p:nvSpPr>
        <p:spPr/>
        <p:txBody>
          <a:bodyPr/>
          <a:lstStyle/>
          <a:p>
            <a:r>
              <a:rPr lang="en-GB">
                <a:latin typeface="Arial"/>
                <a:cs typeface="Arial"/>
              </a:rPr>
              <a:t>Next Steps: How To Measure the Effectiveness?</a:t>
            </a:r>
            <a:endParaRPr lang="en-GB"/>
          </a:p>
        </p:txBody>
      </p:sp>
      <p:sp>
        <p:nvSpPr>
          <p:cNvPr id="3" name="Text Placeholder 2">
            <a:extLst>
              <a:ext uri="{FF2B5EF4-FFF2-40B4-BE49-F238E27FC236}">
                <a16:creationId xmlns:a16="http://schemas.microsoft.com/office/drawing/2014/main" id="{14AC1C42-E545-48F2-AC4A-2EF4A058337F}"/>
              </a:ext>
            </a:extLst>
          </p:cNvPr>
          <p:cNvSpPr>
            <a:spLocks noGrp="1"/>
          </p:cNvSpPr>
          <p:nvPr>
            <p:ph type="body" sz="quarter" idx="12"/>
          </p:nvPr>
        </p:nvSpPr>
        <p:spPr/>
        <p:txBody>
          <a:bodyPr/>
          <a:lstStyle/>
          <a:p>
            <a:pPr marL="179705" indent="-179705"/>
            <a:r>
              <a:rPr lang="en-GB" dirty="0">
                <a:latin typeface="Arial"/>
                <a:cs typeface="Arial"/>
              </a:rPr>
              <a:t>Within subjects user study to measure effectiveness of cybersickness mitigations</a:t>
            </a:r>
            <a:endParaRPr lang="en-GB"/>
          </a:p>
          <a:p>
            <a:pPr marL="626110" lvl="1" indent="-179705"/>
            <a:r>
              <a:rPr lang="en-GB" dirty="0">
                <a:latin typeface="Arial"/>
                <a:cs typeface="Arial"/>
              </a:rPr>
              <a:t>Measure general severity of cybersickness while using </a:t>
            </a:r>
            <a:r>
              <a:rPr lang="en-GB" dirty="0" err="1">
                <a:latin typeface="Arial"/>
                <a:cs typeface="Arial"/>
              </a:rPr>
              <a:t>CosmoScout</a:t>
            </a:r>
            <a:r>
              <a:rPr lang="en-GB" dirty="0">
                <a:latin typeface="Arial"/>
                <a:cs typeface="Arial"/>
              </a:rPr>
              <a:t> VR</a:t>
            </a:r>
          </a:p>
          <a:p>
            <a:pPr marL="179705" indent="-179705"/>
            <a:endParaRPr lang="en-GB" dirty="0"/>
          </a:p>
          <a:p>
            <a:pPr marL="179705" indent="-179705"/>
            <a:r>
              <a:rPr lang="en-GB" dirty="0">
                <a:latin typeface="Arial"/>
                <a:cs typeface="Arial"/>
              </a:rPr>
              <a:t>Navigation tasks with and without developed mitigation methods</a:t>
            </a:r>
            <a:endParaRPr lang="en-GB" dirty="0"/>
          </a:p>
          <a:p>
            <a:pPr marL="626110" lvl="1" indent="-179705"/>
            <a:r>
              <a:rPr lang="en-GB" dirty="0">
                <a:latin typeface="Arial"/>
                <a:cs typeface="Arial"/>
              </a:rPr>
              <a:t>Interplanetary 6-DoF-Navigation with and without grid</a:t>
            </a:r>
          </a:p>
          <a:p>
            <a:pPr marL="626110" lvl="1" indent="-179705"/>
            <a:r>
              <a:rPr lang="en-GB" dirty="0">
                <a:latin typeface="Arial"/>
                <a:cs typeface="Arial"/>
              </a:rPr>
              <a:t>Automatic navigation using old and new movement, potentially also testing teleportation</a:t>
            </a:r>
            <a:endParaRPr lang="en-GB" dirty="0"/>
          </a:p>
          <a:p>
            <a:pPr marL="179705" indent="-179705"/>
            <a:endParaRPr lang="en-GB" dirty="0"/>
          </a:p>
          <a:p>
            <a:pPr marL="179705" indent="-179705"/>
            <a:r>
              <a:rPr lang="en-GB" dirty="0">
                <a:latin typeface="Arial"/>
                <a:cs typeface="Arial"/>
              </a:rPr>
              <a:t>Measuring cybersickness severity and feedback to the navigation methods</a:t>
            </a:r>
            <a:endParaRPr lang="en-GB" dirty="0"/>
          </a:p>
          <a:p>
            <a:pPr marL="626110" lvl="1" indent="-179705"/>
            <a:r>
              <a:rPr lang="en-GB" dirty="0">
                <a:latin typeface="Arial"/>
                <a:cs typeface="Arial"/>
              </a:rPr>
              <a:t>Continuous evaluation of cybersickness over time inside simulation</a:t>
            </a:r>
            <a:endParaRPr lang="en-GB" dirty="0"/>
          </a:p>
          <a:p>
            <a:pPr marL="626110" lvl="1" indent="-179705"/>
            <a:r>
              <a:rPr lang="en-GB" dirty="0">
                <a:latin typeface="Arial"/>
                <a:cs typeface="Arial"/>
              </a:rPr>
              <a:t>Feedback and evaluation of features during and after navigation tasks</a:t>
            </a:r>
            <a:endParaRPr lang="en-GB" dirty="0"/>
          </a:p>
          <a:p>
            <a:pPr marL="626110" lvl="1" indent="-179705"/>
            <a:r>
              <a:rPr lang="en-GB" dirty="0">
                <a:latin typeface="Arial"/>
                <a:cs typeface="Arial"/>
              </a:rPr>
              <a:t>Feedback and SSQ after session</a:t>
            </a:r>
            <a:endParaRPr lang="en-GB" dirty="0"/>
          </a:p>
          <a:p>
            <a:pPr marL="179705" indent="-179705"/>
            <a:endParaRPr lang="en-GB" dirty="0"/>
          </a:p>
        </p:txBody>
      </p:sp>
      <p:sp>
        <p:nvSpPr>
          <p:cNvPr id="4" name="Footer Placeholder 3">
            <a:extLst>
              <a:ext uri="{FF2B5EF4-FFF2-40B4-BE49-F238E27FC236}">
                <a16:creationId xmlns:a16="http://schemas.microsoft.com/office/drawing/2014/main" id="{C9E8BCB6-E50B-444F-AC00-D36C4A23BFAA}"/>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B1F39B9E-6A54-4FFA-A66B-FFB4F4C22C30}"/>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12</a:t>
            </a:fld>
            <a:endParaRPr lang="en-GB" noProof="0"/>
          </a:p>
        </p:txBody>
      </p:sp>
    </p:spTree>
    <p:extLst>
      <p:ext uri="{BB962C8B-B14F-4D97-AF65-F5344CB8AC3E}">
        <p14:creationId xmlns:p14="http://schemas.microsoft.com/office/powerpoint/2010/main" val="224255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GB">
                <a:latin typeface="Arial"/>
                <a:cs typeface="Arial"/>
              </a:rPr>
              <a:t>What is </a:t>
            </a:r>
            <a:r>
              <a:rPr lang="en-GB" err="1">
                <a:latin typeface="Arial"/>
                <a:cs typeface="Arial"/>
              </a:rPr>
              <a:t>CosmoScout</a:t>
            </a:r>
            <a:r>
              <a:rPr lang="en-GB">
                <a:latin typeface="Arial"/>
                <a:cs typeface="Arial"/>
              </a:rPr>
              <a:t> VR?</a:t>
            </a:r>
            <a:endParaRPr lang="en-GB"/>
          </a:p>
        </p:txBody>
      </p:sp>
      <p:sp>
        <p:nvSpPr>
          <p:cNvPr id="9" name="Textplatzhalter 8"/>
          <p:cNvSpPr>
            <a:spLocks noGrp="1"/>
          </p:cNvSpPr>
          <p:nvPr>
            <p:ph type="body" sz="quarter" idx="12"/>
          </p:nvPr>
        </p:nvSpPr>
        <p:spPr/>
        <p:txBody>
          <a:bodyPr/>
          <a:lstStyle/>
          <a:p>
            <a:pPr marL="179705" indent="-179705"/>
            <a:r>
              <a:rPr lang="en-GB">
                <a:latin typeface="Arial"/>
                <a:cs typeface="Arial"/>
              </a:rPr>
              <a:t>Virtual Reality Simulation of our solar system</a:t>
            </a:r>
          </a:p>
          <a:p>
            <a:pPr marL="179705" indent="-179705"/>
            <a:r>
              <a:rPr lang="en-GB">
                <a:latin typeface="Arial"/>
                <a:cs typeface="Arial"/>
              </a:rPr>
              <a:t>High resolution elevation models and satellite imagery</a:t>
            </a:r>
          </a:p>
          <a:p>
            <a:pPr marL="179705" indent="-179705"/>
            <a:r>
              <a:rPr lang="en-GB">
                <a:latin typeface="Arial"/>
                <a:cs typeface="Arial"/>
              </a:rPr>
              <a:t>Real-time exploration of entire planets and space missions</a:t>
            </a:r>
          </a:p>
          <a:p>
            <a:pPr marL="179705" indent="-179705"/>
            <a:r>
              <a:rPr lang="en-GB">
                <a:latin typeface="Arial"/>
                <a:cs typeface="Arial"/>
              </a:rPr>
              <a:t>Scientific Visualisation of Data in VR</a:t>
            </a:r>
            <a:endParaRPr lang="en-GB"/>
          </a:p>
        </p:txBody>
      </p:sp>
      <p:sp>
        <p:nvSpPr>
          <p:cNvPr id="4" name="Fußzeilenplatzhalter 3"/>
          <p:cNvSpPr>
            <a:spLocks noGrp="1"/>
          </p:cNvSpPr>
          <p:nvPr>
            <p:ph type="ftr" sz="quarter" idx="13"/>
          </p:nvPr>
        </p:nvSpPr>
        <p:spPr/>
        <p:txBody>
          <a:bodyPr/>
          <a:lstStyle/>
          <a:p>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A5AC3FBE-A647-41C9-A8C3-4435ED4FC895}" type="slidenum">
              <a:rPr lang="en-GB" noProof="0" smtClean="0"/>
              <a:pPr/>
              <a:t>2</a:t>
            </a:fld>
            <a:endParaRPr lang="en-GB" noProof="0"/>
          </a:p>
        </p:txBody>
      </p:sp>
      <p:pic>
        <p:nvPicPr>
          <p:cNvPr id="2" name="Picture 2" descr="A picture containing indoor, table, sitting, computer&#10;&#10;Description automatically generated">
            <a:extLst>
              <a:ext uri="{FF2B5EF4-FFF2-40B4-BE49-F238E27FC236}">
                <a16:creationId xmlns:a16="http://schemas.microsoft.com/office/drawing/2014/main" id="{1AE4D0EC-A878-440A-BBCD-55016BDCB220}"/>
              </a:ext>
            </a:extLst>
          </p:cNvPr>
          <p:cNvPicPr>
            <a:picLocks noChangeAspect="1"/>
          </p:cNvPicPr>
          <p:nvPr/>
        </p:nvPicPr>
        <p:blipFill>
          <a:blip r:embed="rId3"/>
          <a:stretch>
            <a:fillRect/>
          </a:stretch>
        </p:blipFill>
        <p:spPr>
          <a:xfrm>
            <a:off x="486324" y="2827652"/>
            <a:ext cx="5612228" cy="3094488"/>
          </a:xfrm>
          <a:prstGeom prst="rect">
            <a:avLst/>
          </a:prstGeom>
        </p:spPr>
      </p:pic>
      <p:pic>
        <p:nvPicPr>
          <p:cNvPr id="3" name="Picture 5" descr="A picture containing indoor, sitting, table, room&#10;&#10;Description automatically generated">
            <a:extLst>
              <a:ext uri="{FF2B5EF4-FFF2-40B4-BE49-F238E27FC236}">
                <a16:creationId xmlns:a16="http://schemas.microsoft.com/office/drawing/2014/main" id="{53E98201-A0F7-40FB-8AD4-0A2E5914D42C}"/>
              </a:ext>
            </a:extLst>
          </p:cNvPr>
          <p:cNvPicPr>
            <a:picLocks noChangeAspect="1"/>
          </p:cNvPicPr>
          <p:nvPr/>
        </p:nvPicPr>
        <p:blipFill>
          <a:blip r:embed="rId4"/>
          <a:stretch>
            <a:fillRect/>
          </a:stretch>
        </p:blipFill>
        <p:spPr>
          <a:xfrm>
            <a:off x="6094464" y="2827652"/>
            <a:ext cx="5612228" cy="3094488"/>
          </a:xfrm>
          <a:prstGeom prst="rect">
            <a:avLst/>
          </a:prstGeom>
        </p:spPr>
      </p:pic>
    </p:spTree>
    <p:extLst>
      <p:ext uri="{BB962C8B-B14F-4D97-AF65-F5344CB8AC3E}">
        <p14:creationId xmlns:p14="http://schemas.microsoft.com/office/powerpoint/2010/main" val="22393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8747-240C-4789-92A5-CE8C8E79BB4C}"/>
              </a:ext>
            </a:extLst>
          </p:cNvPr>
          <p:cNvSpPr>
            <a:spLocks noGrp="1"/>
          </p:cNvSpPr>
          <p:nvPr>
            <p:ph type="title"/>
          </p:nvPr>
        </p:nvSpPr>
        <p:spPr/>
        <p:txBody>
          <a:bodyPr/>
          <a:lstStyle/>
          <a:p>
            <a:r>
              <a:rPr lang="en-GB">
                <a:latin typeface="Arial"/>
                <a:cs typeface="Arial"/>
              </a:rPr>
              <a:t>What Problems Do I Want To Fix?</a:t>
            </a:r>
            <a:endParaRPr lang="en-GB"/>
          </a:p>
        </p:txBody>
      </p:sp>
      <p:sp>
        <p:nvSpPr>
          <p:cNvPr id="3" name="Text Placeholder 2">
            <a:extLst>
              <a:ext uri="{FF2B5EF4-FFF2-40B4-BE49-F238E27FC236}">
                <a16:creationId xmlns:a16="http://schemas.microsoft.com/office/drawing/2014/main" id="{64E26939-9F48-4086-8784-5B155EBA9684}"/>
              </a:ext>
            </a:extLst>
          </p:cNvPr>
          <p:cNvSpPr>
            <a:spLocks noGrp="1"/>
          </p:cNvSpPr>
          <p:nvPr>
            <p:ph type="body" sz="quarter" idx="12"/>
          </p:nvPr>
        </p:nvSpPr>
        <p:spPr/>
        <p:txBody>
          <a:bodyPr/>
          <a:lstStyle/>
          <a:p>
            <a:pPr marL="179705" indent="-179705"/>
            <a:r>
              <a:rPr lang="en-GB">
                <a:latin typeface="Arial"/>
                <a:cs typeface="Arial"/>
              </a:rPr>
              <a:t>6 DoF Navigation Controls with remote lead to complex rotations in free movement</a:t>
            </a:r>
          </a:p>
          <a:p>
            <a:pPr marL="626110" lvl="1" indent="-179705"/>
            <a:r>
              <a:rPr lang="en-GB">
                <a:latin typeface="Arial"/>
                <a:cs typeface="Arial"/>
              </a:rPr>
              <a:t>Disorientation increases likelihood of motion sickness</a:t>
            </a:r>
          </a:p>
          <a:p>
            <a:pPr marL="179705" indent="-179705"/>
            <a:endParaRPr lang="en-GB" dirty="0">
              <a:latin typeface="Arial"/>
              <a:cs typeface="Arial"/>
            </a:endParaRPr>
          </a:p>
          <a:p>
            <a:pPr marL="179705" indent="-179705"/>
            <a:r>
              <a:rPr lang="en-GB">
                <a:latin typeface="Arial"/>
                <a:cs typeface="Arial"/>
              </a:rPr>
              <a:t>Automatic Navigation uses simultaneous translation and rotation during travel path</a:t>
            </a:r>
            <a:endParaRPr lang="en-GB"/>
          </a:p>
          <a:p>
            <a:pPr marL="626110" lvl="1" indent="-179705"/>
            <a:r>
              <a:rPr lang="en-GB">
                <a:latin typeface="Arial"/>
                <a:cs typeface="Arial"/>
              </a:rPr>
              <a:t>Quick rotation at peak speed may induce sickness symptoms</a:t>
            </a:r>
          </a:p>
          <a:p>
            <a:pPr marL="626110" lvl="1" indent="-179705"/>
            <a:r>
              <a:rPr lang="en-GB">
                <a:latin typeface="Arial"/>
                <a:cs typeface="Arial"/>
              </a:rPr>
              <a:t>Occurs during bookmark navigation and landing/ascending animation</a:t>
            </a:r>
            <a:endParaRPr lang="en-GB" dirty="0"/>
          </a:p>
          <a:p>
            <a:pPr marL="626110" lvl="1" indent="-179705"/>
            <a:endParaRPr lang="en-GB" dirty="0"/>
          </a:p>
        </p:txBody>
      </p:sp>
      <p:sp>
        <p:nvSpPr>
          <p:cNvPr id="4" name="Footer Placeholder 3">
            <a:extLst>
              <a:ext uri="{FF2B5EF4-FFF2-40B4-BE49-F238E27FC236}">
                <a16:creationId xmlns:a16="http://schemas.microsoft.com/office/drawing/2014/main" id="{8E80E654-D83D-4F69-9535-5E85FF7E27D8}"/>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E331992E-4676-4484-BDE8-711E21C9415C}"/>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3</a:t>
            </a:fld>
            <a:endParaRPr lang="en-GB" noProof="0"/>
          </a:p>
        </p:txBody>
      </p:sp>
      <p:pic>
        <p:nvPicPr>
          <p:cNvPr id="10" name="Graphic 10">
            <a:extLst>
              <a:ext uri="{FF2B5EF4-FFF2-40B4-BE49-F238E27FC236}">
                <a16:creationId xmlns:a16="http://schemas.microsoft.com/office/drawing/2014/main" id="{E1133C7A-8CA7-4C5E-A7FE-2E9B1EC3E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36614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0" indent="0">
              <a:buNone/>
            </a:pPr>
            <a:r>
              <a:rPr lang="en-GB" b="1">
                <a:latin typeface="Arial"/>
                <a:cs typeface="Arial"/>
              </a:rPr>
              <a:t>Sensory Conflict Theory</a:t>
            </a:r>
            <a:endParaRPr lang="en-US" b="1"/>
          </a:p>
          <a:p>
            <a:pPr marL="626110" lvl="1" indent="-179705"/>
            <a:r>
              <a:rPr lang="en-GB">
                <a:latin typeface="Arial"/>
                <a:cs typeface="Arial"/>
              </a:rPr>
              <a:t>Information from user's senses conflict with each other or with the expectation in given context</a:t>
            </a:r>
            <a:endParaRPr lang="en-GB" dirty="0"/>
          </a:p>
          <a:p>
            <a:pPr marL="626110" lvl="1" indent="-179705"/>
            <a:r>
              <a:rPr lang="en-GB">
                <a:latin typeface="Arial"/>
                <a:cs typeface="Arial"/>
              </a:rPr>
              <a:t>Sensory conflict due to vection though as one of the prime causes of cybersickness</a:t>
            </a:r>
          </a:p>
          <a:p>
            <a:pPr marL="179705" indent="-179705"/>
            <a:endParaRPr lang="en-GB" dirty="0"/>
          </a:p>
          <a:p>
            <a:pPr marL="0" indent="0">
              <a:buNone/>
            </a:pPr>
            <a:r>
              <a:rPr lang="en-GB" b="1">
                <a:latin typeface="Arial"/>
                <a:cs typeface="Arial"/>
              </a:rPr>
              <a:t>Postural Instability Theory</a:t>
            </a:r>
          </a:p>
          <a:p>
            <a:pPr marL="626110" lvl="1" indent="-179705"/>
            <a:r>
              <a:rPr lang="en-GB">
                <a:latin typeface="Arial"/>
                <a:cs typeface="Arial"/>
              </a:rPr>
              <a:t>State in which uncontrolled movements of the perception and action system happen</a:t>
            </a:r>
          </a:p>
          <a:p>
            <a:pPr marL="626110" lvl="1" indent="-179705"/>
            <a:r>
              <a:rPr lang="en-GB">
                <a:latin typeface="Arial"/>
                <a:cs typeface="Arial"/>
              </a:rPr>
              <a:t>Postural instability i.e., lateral-medial body sway often precedes experiences of motion sickness</a:t>
            </a:r>
          </a:p>
          <a:p>
            <a:pPr marL="626110" lvl="1" indent="-179705"/>
            <a:r>
              <a:rPr lang="en-GB">
                <a:latin typeface="Arial"/>
                <a:cs typeface="Arial"/>
              </a:rPr>
              <a:t>People who are naturally unstable seem to be more likely to become motion sick during VR</a:t>
            </a:r>
          </a:p>
          <a:p>
            <a:pPr marL="0" indent="0">
              <a:buNone/>
            </a:pPr>
            <a:endParaRPr lang="en-GB" dirty="0"/>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4</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spTree>
    <p:extLst>
      <p:ext uri="{BB962C8B-B14F-4D97-AF65-F5344CB8AC3E}">
        <p14:creationId xmlns:p14="http://schemas.microsoft.com/office/powerpoint/2010/main" val="173548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a:xfrm>
            <a:off x="486000" y="1591200"/>
            <a:ext cx="6667553" cy="4338000"/>
          </a:xfrm>
        </p:spPr>
        <p:txBody>
          <a:bodyPr/>
          <a:lstStyle/>
          <a:p>
            <a:pPr marL="0" indent="0">
              <a:buNone/>
            </a:pPr>
            <a:r>
              <a:rPr lang="en-GB" b="1" dirty="0">
                <a:latin typeface="Arial"/>
                <a:cs typeface="Arial"/>
              </a:rPr>
              <a:t>Vergence-Accommodation Conflict Theory</a:t>
            </a:r>
            <a:endParaRPr lang="en-US" dirty="0"/>
          </a:p>
          <a:p>
            <a:pPr marL="179705" indent="-179705"/>
            <a:r>
              <a:rPr lang="en-GB" dirty="0">
                <a:latin typeface="Arial"/>
                <a:cs typeface="Arial"/>
              </a:rPr>
              <a:t>Vergence refers to lateral eye movement to adjust to objects moving towards or away from the user together with the process of focusing on the object (Accommodation)</a:t>
            </a:r>
          </a:p>
          <a:p>
            <a:pPr marL="179705" indent="-179705"/>
            <a:r>
              <a:rPr lang="en-GB" dirty="0">
                <a:latin typeface="Arial"/>
                <a:cs typeface="Arial"/>
              </a:rPr>
              <a:t>Process does not occur in stereoscopic displays, where accommodation occurs at fixed screen depth</a:t>
            </a: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5</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grpSp>
        <p:nvGrpSpPr>
          <p:cNvPr id="9" name="Group 8">
            <a:extLst>
              <a:ext uri="{FF2B5EF4-FFF2-40B4-BE49-F238E27FC236}">
                <a16:creationId xmlns:a16="http://schemas.microsoft.com/office/drawing/2014/main" id="{C8B80D28-B8E8-43CF-81BE-D33917DDCC5C}"/>
              </a:ext>
            </a:extLst>
          </p:cNvPr>
          <p:cNvGrpSpPr/>
          <p:nvPr/>
        </p:nvGrpSpPr>
        <p:grpSpPr>
          <a:xfrm>
            <a:off x="7147376" y="1590181"/>
            <a:ext cx="4560828" cy="2716242"/>
            <a:chOff x="484568" y="2938335"/>
            <a:chExt cx="4560828" cy="2716242"/>
          </a:xfrm>
        </p:grpSpPr>
        <p:pic>
          <p:nvPicPr>
            <p:cNvPr id="6" name="Picture 7" descr="Diagram&#10;&#10;Description automatically generated">
              <a:extLst>
                <a:ext uri="{FF2B5EF4-FFF2-40B4-BE49-F238E27FC236}">
                  <a16:creationId xmlns:a16="http://schemas.microsoft.com/office/drawing/2014/main" id="{D35325B3-5EA2-434D-A804-84E727D71193}"/>
                </a:ext>
              </a:extLst>
            </p:cNvPr>
            <p:cNvPicPr>
              <a:picLocks noChangeAspect="1"/>
            </p:cNvPicPr>
            <p:nvPr/>
          </p:nvPicPr>
          <p:blipFill>
            <a:blip r:embed="rId3"/>
            <a:stretch>
              <a:fillRect/>
            </a:stretch>
          </p:blipFill>
          <p:spPr>
            <a:xfrm>
              <a:off x="484568" y="2938335"/>
              <a:ext cx="4560828" cy="2417631"/>
            </a:xfrm>
            <a:prstGeom prst="rect">
              <a:avLst/>
            </a:prstGeom>
          </p:spPr>
        </p:pic>
        <p:sp>
          <p:nvSpPr>
            <p:cNvPr id="8" name="TextBox 7">
              <a:extLst>
                <a:ext uri="{FF2B5EF4-FFF2-40B4-BE49-F238E27FC236}">
                  <a16:creationId xmlns:a16="http://schemas.microsoft.com/office/drawing/2014/main" id="{A791FD3D-B236-4228-B663-48AA52D97DF2}"/>
                </a:ext>
              </a:extLst>
            </p:cNvPr>
            <p:cNvSpPr txBox="1"/>
            <p:nvPr/>
          </p:nvSpPr>
          <p:spPr>
            <a:xfrm>
              <a:off x="490621" y="5346800"/>
              <a:ext cx="454120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dirty="0">
                  <a:latin typeface="Arial"/>
                  <a:ea typeface="+mn-lt"/>
                  <a:cs typeface="+mn-lt"/>
                </a:rPr>
                <a:t>Kroeker K. L.: </a:t>
              </a:r>
              <a:r>
                <a:rPr lang="en-GB" sz="1000" i="1" dirty="0">
                  <a:latin typeface="Arial"/>
                  <a:ea typeface="+mn-lt"/>
                  <a:cs typeface="+mn-lt"/>
                </a:rPr>
                <a:t>Looking beyond stereoscopic 3D's revival</a:t>
              </a:r>
              <a:r>
                <a:rPr lang="en-GB" sz="1000">
                  <a:latin typeface="Arial"/>
                  <a:ea typeface="+mn-lt"/>
                  <a:cs typeface="+mn-lt"/>
                </a:rPr>
                <a:t>. August 2010.</a:t>
              </a:r>
              <a:br>
                <a:rPr lang="en-GB" sz="1000" dirty="0">
                  <a:latin typeface="Arial"/>
                  <a:ea typeface="+mn-lt"/>
                  <a:cs typeface="+mn-lt"/>
                </a:rPr>
              </a:br>
              <a:r>
                <a:rPr lang="en-GB" sz="1000">
                  <a:latin typeface="Arial"/>
                  <a:ea typeface="+mn-lt"/>
                  <a:cs typeface="+mn-lt"/>
                </a:rPr>
                <a:t>https://doi.org/10.1145/1787234.1787241</a:t>
              </a:r>
              <a:endParaRPr lang="en-GB" sz="1000">
                <a:latin typeface="Arial"/>
                <a:cs typeface="Calibri"/>
              </a:endParaRPr>
            </a:p>
          </p:txBody>
        </p:sp>
      </p:grpSp>
    </p:spTree>
    <p:extLst>
      <p:ext uri="{BB962C8B-B14F-4D97-AF65-F5344CB8AC3E}">
        <p14:creationId xmlns:p14="http://schemas.microsoft.com/office/powerpoint/2010/main" val="38445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Floor Grid</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Provides a stable simulated frame of reference during interplanetary free and automatic navigation</a:t>
            </a:r>
            <a:endParaRPr lang="en-US"/>
          </a:p>
          <a:p>
            <a:pPr marL="626110" lvl="1" indent="-179705"/>
            <a:r>
              <a:rPr lang="en-GB">
                <a:latin typeface="Arial"/>
                <a:cs typeface="Arial"/>
              </a:rPr>
              <a:t>Assist with postural stability and sensory conflicts</a:t>
            </a:r>
            <a:endParaRPr lang="en-GB" dirty="0">
              <a:latin typeface="Arial"/>
              <a:cs typeface="Arial"/>
            </a:endParaRPr>
          </a:p>
          <a:p>
            <a:pPr marL="179705" indent="-179705"/>
            <a:r>
              <a:rPr lang="en-GB">
                <a:latin typeface="Arial"/>
                <a:cs typeface="Arial"/>
              </a:rPr>
              <a:t>Change interaction context from Observer moving through the simulation to solar system being simulated and manipulated around the fixed user</a:t>
            </a:r>
            <a:endParaRPr lang="en-GB" dirty="0">
              <a:latin typeface="Arial"/>
              <a:cs typeface="Arial"/>
            </a:endParaRPr>
          </a:p>
          <a:p>
            <a:pPr marL="626110" lvl="1" indent="-179705"/>
            <a:r>
              <a:rPr lang="en-GB">
                <a:latin typeface="Arial"/>
                <a:cs typeface="Arial"/>
              </a:rPr>
              <a:t>Mitigates sensory conflict problems as the user is not moving, and VR orientation mirrors real-world situation</a:t>
            </a:r>
          </a:p>
          <a:p>
            <a:pPr marL="0" indent="0">
              <a:buNone/>
            </a:pP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6</a:t>
            </a:fld>
            <a:endParaRPr lang="en-GB" noProof="0"/>
          </a:p>
        </p:txBody>
      </p:sp>
      <p:pic>
        <p:nvPicPr>
          <p:cNvPr id="6" name="Picture 6" descr="A picture containing indoor, sitting, table, computer&#10;&#10;Description automatically generated">
            <a:extLst>
              <a:ext uri="{FF2B5EF4-FFF2-40B4-BE49-F238E27FC236}">
                <a16:creationId xmlns:a16="http://schemas.microsoft.com/office/drawing/2014/main" id="{0C6A1A78-9405-47C8-998A-8FED04F73BF7}"/>
              </a:ext>
            </a:extLst>
          </p:cNvPr>
          <p:cNvPicPr>
            <a:picLocks noChangeAspect="1"/>
          </p:cNvPicPr>
          <p:nvPr/>
        </p:nvPicPr>
        <p:blipFill>
          <a:blip r:embed="rId3"/>
          <a:stretch>
            <a:fillRect/>
          </a:stretch>
        </p:blipFill>
        <p:spPr>
          <a:xfrm>
            <a:off x="2194155" y="3282451"/>
            <a:ext cx="4678090" cy="2647228"/>
          </a:xfrm>
          <a:prstGeom prst="rect">
            <a:avLst/>
          </a:prstGeom>
        </p:spPr>
      </p:pic>
      <p:pic>
        <p:nvPicPr>
          <p:cNvPr id="7" name="Picture 7" descr="A picture containing indoor, satellite, sitting, computer&#10;&#10;Description automatically generated">
            <a:extLst>
              <a:ext uri="{FF2B5EF4-FFF2-40B4-BE49-F238E27FC236}">
                <a16:creationId xmlns:a16="http://schemas.microsoft.com/office/drawing/2014/main" id="{69E418D2-8BFA-4B72-9A4F-B6297CD5C603}"/>
              </a:ext>
            </a:extLst>
          </p:cNvPr>
          <p:cNvPicPr>
            <a:picLocks noChangeAspect="1"/>
          </p:cNvPicPr>
          <p:nvPr/>
        </p:nvPicPr>
        <p:blipFill>
          <a:blip r:embed="rId4"/>
          <a:stretch>
            <a:fillRect/>
          </a:stretch>
        </p:blipFill>
        <p:spPr>
          <a:xfrm>
            <a:off x="6863980" y="3282451"/>
            <a:ext cx="4697633" cy="2647228"/>
          </a:xfrm>
          <a:prstGeom prst="rect">
            <a:avLst/>
          </a:prstGeom>
        </p:spPr>
      </p:pic>
    </p:spTree>
    <p:extLst>
      <p:ext uri="{BB962C8B-B14F-4D97-AF65-F5344CB8AC3E}">
        <p14:creationId xmlns:p14="http://schemas.microsoft.com/office/powerpoint/2010/main" val="90669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FoV Vignette</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dirty="0">
                <a:latin typeface="Arial"/>
                <a:cs typeface="Arial"/>
              </a:rPr>
              <a:t>Popular method of cybersickness reduction</a:t>
            </a:r>
            <a:endParaRPr lang="en-US" dirty="0"/>
          </a:p>
          <a:p>
            <a:pPr marL="626110" lvl="1" indent="-179705"/>
            <a:r>
              <a:rPr lang="en-GB" dirty="0">
                <a:latin typeface="Arial"/>
                <a:cs typeface="Arial"/>
              </a:rPr>
              <a:t>Applications with high detail and/or movement in peripheral areas of vision</a:t>
            </a:r>
            <a:endParaRPr lang="en-GB" dirty="0"/>
          </a:p>
          <a:p>
            <a:pPr marL="179705" indent="-179705"/>
            <a:endParaRPr lang="en-GB" dirty="0">
              <a:latin typeface="Arial"/>
              <a:cs typeface="Arial"/>
            </a:endParaRPr>
          </a:p>
          <a:p>
            <a:pPr marL="179705" indent="-179705"/>
            <a:r>
              <a:rPr lang="en-GB" dirty="0">
                <a:latin typeface="Arial"/>
                <a:cs typeface="Arial"/>
              </a:rPr>
              <a:t>User tends to react to High peripheral detail / movement by moving their eyes instead of their head</a:t>
            </a:r>
            <a:endParaRPr lang="en-GB" dirty="0"/>
          </a:p>
          <a:p>
            <a:pPr marL="626110" lvl="1" indent="-179705"/>
            <a:r>
              <a:rPr lang="en-GB" dirty="0">
                <a:latin typeface="Arial"/>
                <a:cs typeface="Arial"/>
              </a:rPr>
              <a:t>Employ vignette to limit users </a:t>
            </a:r>
            <a:r>
              <a:rPr lang="en-GB" dirty="0" err="1">
                <a:latin typeface="Arial"/>
                <a:cs typeface="Arial"/>
              </a:rPr>
              <a:t>FoV</a:t>
            </a:r>
            <a:r>
              <a:rPr lang="en-GB" dirty="0">
                <a:latin typeface="Arial"/>
                <a:cs typeface="Arial"/>
              </a:rPr>
              <a:t>, focusing on the centre of HMD lenses</a:t>
            </a:r>
          </a:p>
          <a:p>
            <a:pPr marL="179705" indent="-179705"/>
            <a:endParaRPr lang="en-GB" dirty="0">
              <a:latin typeface="Arial"/>
              <a:cs typeface="Arial"/>
            </a:endParaRPr>
          </a:p>
          <a:p>
            <a:pPr marL="179705" indent="-179705"/>
            <a:r>
              <a:rPr lang="en-GB" dirty="0">
                <a:latin typeface="Arial"/>
                <a:cs typeface="Arial"/>
              </a:rPr>
              <a:t>Post-Processing shader draws vignette radius according to movement speed</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7</a:t>
            </a:fld>
            <a:endParaRPr lang="en-GB" noProof="0"/>
          </a:p>
        </p:txBody>
      </p:sp>
      <p:pic>
        <p:nvPicPr>
          <p:cNvPr id="6" name="Picture 6" descr="A picture containing computer, sitting, table, water&#10;&#10;Description automatically generated">
            <a:extLst>
              <a:ext uri="{FF2B5EF4-FFF2-40B4-BE49-F238E27FC236}">
                <a16:creationId xmlns:a16="http://schemas.microsoft.com/office/drawing/2014/main" id="{F253521D-46FC-43A2-93BA-A1A72CB79A22}"/>
              </a:ext>
            </a:extLst>
          </p:cNvPr>
          <p:cNvPicPr>
            <a:picLocks noChangeAspect="1"/>
          </p:cNvPicPr>
          <p:nvPr/>
        </p:nvPicPr>
        <p:blipFill>
          <a:blip r:embed="rId3"/>
          <a:stretch>
            <a:fillRect/>
          </a:stretch>
        </p:blipFill>
        <p:spPr>
          <a:xfrm>
            <a:off x="2164649" y="3758137"/>
            <a:ext cx="3935435" cy="2174650"/>
          </a:xfrm>
          <a:prstGeom prst="rect">
            <a:avLst/>
          </a:prstGeom>
        </p:spPr>
      </p:pic>
      <p:pic>
        <p:nvPicPr>
          <p:cNvPr id="7" name="Picture 7" descr="A screen shot of a computer&#10;&#10;Description automatically generated">
            <a:extLst>
              <a:ext uri="{FF2B5EF4-FFF2-40B4-BE49-F238E27FC236}">
                <a16:creationId xmlns:a16="http://schemas.microsoft.com/office/drawing/2014/main" id="{D2D37F4D-DC44-4A1E-86D8-A0BF10281388}"/>
              </a:ext>
            </a:extLst>
          </p:cNvPr>
          <p:cNvPicPr>
            <a:picLocks noChangeAspect="1"/>
          </p:cNvPicPr>
          <p:nvPr/>
        </p:nvPicPr>
        <p:blipFill>
          <a:blip r:embed="rId4"/>
          <a:stretch>
            <a:fillRect/>
          </a:stretch>
        </p:blipFill>
        <p:spPr>
          <a:xfrm>
            <a:off x="6092269" y="3758137"/>
            <a:ext cx="3935435" cy="2174650"/>
          </a:xfrm>
          <a:prstGeom prst="rect">
            <a:avLst/>
          </a:prstGeom>
        </p:spPr>
      </p:pic>
    </p:spTree>
    <p:extLst>
      <p:ext uri="{BB962C8B-B14F-4D97-AF65-F5344CB8AC3E}">
        <p14:creationId xmlns:p14="http://schemas.microsoft.com/office/powerpoint/2010/main" val="12077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How To Mitigate The Problems? - Automatic Navigation Overhaul</a:t>
            </a:r>
            <a:endParaRPr lang="en-US" b="0">
              <a:latin typeface="Arial"/>
              <a:cs typeface="Arial"/>
            </a:endParaRPr>
          </a:p>
          <a:p>
            <a:endParaRPr lang="en-GB" dirty="0"/>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179705" indent="-179705"/>
            <a:r>
              <a:rPr lang="en-GB">
                <a:latin typeface="Arial"/>
                <a:cs typeface="Arial"/>
              </a:rPr>
              <a:t>Orbit-to-Orbit Navigation</a:t>
            </a:r>
          </a:p>
          <a:p>
            <a:pPr marL="626110" lvl="1" indent="-179705"/>
            <a:r>
              <a:rPr lang="en-GB">
                <a:latin typeface="Arial"/>
                <a:cs typeface="Arial"/>
              </a:rPr>
              <a:t>Travel between objects in interplanetary space</a:t>
            </a:r>
            <a:endParaRPr lang="en-GB" dirty="0">
              <a:latin typeface="Arial"/>
              <a:cs typeface="Arial"/>
            </a:endParaRPr>
          </a:p>
          <a:p>
            <a:pPr marL="626110" lvl="1" indent="-179705"/>
            <a:r>
              <a:rPr lang="en-GB">
                <a:latin typeface="Arial"/>
                <a:cs typeface="Arial"/>
              </a:rPr>
              <a:t>Travel in the orbit of an object</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Orbit-to-Surface Navigation</a:t>
            </a:r>
            <a:endParaRPr lang="en-GB" dirty="0">
              <a:latin typeface="Arial"/>
              <a:cs typeface="Arial"/>
            </a:endParaRPr>
          </a:p>
          <a:p>
            <a:pPr marL="626110" lvl="1" indent="-179705"/>
            <a:r>
              <a:rPr lang="en-GB">
                <a:latin typeface="Arial"/>
                <a:cs typeface="Arial"/>
              </a:rPr>
              <a:t>Travel to and from the surface to the standard orbit distance</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Surface-to-Surface Navigation</a:t>
            </a:r>
          </a:p>
          <a:p>
            <a:pPr marL="626110" lvl="1" indent="-179705"/>
            <a:r>
              <a:rPr lang="en-GB">
                <a:latin typeface="Arial"/>
                <a:cs typeface="Arial"/>
              </a:rPr>
              <a:t>Travel between different location on the same body</a:t>
            </a:r>
            <a:endParaRPr lang="en-GB" dirty="0">
              <a:latin typeface="Arial"/>
              <a:cs typeface="Arial"/>
            </a:endParaRP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8</a:t>
            </a:fld>
            <a:endParaRPr lang="en-GB" noProof="0"/>
          </a:p>
        </p:txBody>
      </p:sp>
      <p:pic>
        <p:nvPicPr>
          <p:cNvPr id="7" name="Graphic 10">
            <a:extLst>
              <a:ext uri="{FF2B5EF4-FFF2-40B4-BE49-F238E27FC236}">
                <a16:creationId xmlns:a16="http://schemas.microsoft.com/office/drawing/2014/main" id="{1B1FB1FB-8680-4302-8009-E8B0DCC3FC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129164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9</a:t>
            </a:fld>
            <a:endParaRPr lang="en-GB" noProof="0"/>
          </a:p>
        </p:txBody>
      </p:sp>
      <p:pic>
        <p:nvPicPr>
          <p:cNvPr id="6" name="Graphic 6">
            <a:extLst>
              <a:ext uri="{FF2B5EF4-FFF2-40B4-BE49-F238E27FC236}">
                <a16:creationId xmlns:a16="http://schemas.microsoft.com/office/drawing/2014/main" id="{E2D5F75A-99DD-479E-9686-06F706825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38" y="3298263"/>
            <a:ext cx="10957399" cy="2919785"/>
          </a:xfrm>
          <a:prstGeom prst="rect">
            <a:avLst/>
          </a:prstGeom>
        </p:spPr>
      </p:pic>
      <p:pic>
        <p:nvPicPr>
          <p:cNvPr id="8" name="Graphic 10">
            <a:extLst>
              <a:ext uri="{FF2B5EF4-FFF2-40B4-BE49-F238E27FC236}">
                <a16:creationId xmlns:a16="http://schemas.microsoft.com/office/drawing/2014/main" id="{06420D6C-BE69-4A23-A317-44035FC50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064" y="1387054"/>
            <a:ext cx="11215323" cy="1272000"/>
          </a:xfrm>
          <a:prstGeom prst="rect">
            <a:avLst/>
          </a:prstGeom>
        </p:spPr>
      </p:pic>
    </p:spTree>
    <p:extLst>
      <p:ext uri="{BB962C8B-B14F-4D97-AF65-F5344CB8AC3E}">
        <p14:creationId xmlns:p14="http://schemas.microsoft.com/office/powerpoint/2010/main" val="36896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LR-Präsentation 16:9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95C61B9F-14F0-4AD9-AC81-B8624FAD5FC8}">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DLR_Präsentation_16zu9_EN</Template>
  <Application>Microsoft Office PowerPoint</Application>
  <PresentationFormat>Custom</PresentationFormat>
  <Slides>12</Slides>
  <Notes>11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DLR-Präsentation 16:9 Englisch</vt:lpstr>
      <vt:lpstr>Motion Sickness Reduction for 6-DoF-Navigation in a Virtual Solar System</vt:lpstr>
      <vt:lpstr>What is CosmoScout VR?</vt:lpstr>
      <vt:lpstr>What Problems Do I Want To Fix?</vt:lpstr>
      <vt:lpstr>What Causes Motion Sickness?</vt:lpstr>
      <vt:lpstr>What Causes Motion Sickness?</vt:lpstr>
      <vt:lpstr>How To Mitigate The Problems? - Floor Grid</vt:lpstr>
      <vt:lpstr>How To Mitigate The Problems? - FoV Vignette</vt:lpstr>
      <vt:lpstr>How To Mitigate The Problems? - Automatic Navigation Overhaul </vt:lpstr>
      <vt:lpstr>How To Mitigate The Problems? - Automatic Navigation Overhaul</vt:lpstr>
      <vt:lpstr>How To Mitigate The Problems? - Automatic Navigation Overhaul</vt:lpstr>
      <vt:lpstr>How To Mitigate The Problems? - Automatic Navigation Overhaul</vt:lpstr>
      <vt:lpstr>Next Steps: How To Measure the Effectiveness?</vt:lpstr>
    </vt:vector>
  </TitlesOfParts>
  <Company>DLR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Schneegans, Simon</dc:creator>
  <cp:revision>1093</cp:revision>
  <dcterms:created xsi:type="dcterms:W3CDTF">2021-01-15T10:07:01Z</dcterms:created>
  <dcterms:modified xsi:type="dcterms:W3CDTF">2021-02-01T10:16:58Z</dcterms:modified>
</cp:coreProperties>
</file>